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8288000" cy="10287000"/>
  <p:notesSz cx="6858000" cy="9144000"/>
  <p:embeddedFontLs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Open Sans" panose="020B0606030504020204" pitchFamily="34" charset="0"/>
      <p:regular r:id="rId30"/>
    </p:embeddedFont>
    <p:embeddedFont>
      <p:font typeface="Poppins" panose="00000500000000000000" pitchFamily="2" charset="0"/>
      <p:regular r:id="rId31"/>
    </p:embeddedFont>
    <p:embeddedFont>
      <p:font typeface="Poppins Bold" panose="020B0604020202020204" charset="0"/>
      <p:regular r:id="rId32"/>
    </p:embeddedFont>
    <p:embeddedFont>
      <p:font typeface="Tex Gyre Termes Bold" panose="020B0604020202020204" charset="0"/>
      <p:regular r:id="rId33"/>
    </p:embeddedFont>
    <p:embeddedFont>
      <p:font typeface="Times New Roman Bold" panose="02020803070505020304" pitchFamily="18" charset="0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4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3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243251" y="2909968"/>
            <a:ext cx="11471806" cy="1147180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A72FA">
                <a:alpha val="5882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1419736"/>
            <a:ext cx="308805" cy="308805"/>
          </a:xfrm>
          <a:custGeom>
            <a:avLst/>
            <a:gdLst/>
            <a:ahLst/>
            <a:cxnLst/>
            <a:rect l="l" t="t" r="r" b="b"/>
            <a:pathLst>
              <a:path w="308805" h="308805">
                <a:moveTo>
                  <a:pt x="0" y="0"/>
                </a:moveTo>
                <a:lnTo>
                  <a:pt x="308805" y="0"/>
                </a:lnTo>
                <a:lnTo>
                  <a:pt x="308805" y="308804"/>
                </a:lnTo>
                <a:lnTo>
                  <a:pt x="0" y="3088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94659" y="2579496"/>
            <a:ext cx="234262" cy="234262"/>
          </a:xfrm>
          <a:custGeom>
            <a:avLst/>
            <a:gdLst/>
            <a:ahLst/>
            <a:cxnLst/>
            <a:rect l="l" t="t" r="r" b="b"/>
            <a:pathLst>
              <a:path w="234262" h="234262">
                <a:moveTo>
                  <a:pt x="0" y="0"/>
                </a:moveTo>
                <a:lnTo>
                  <a:pt x="234262" y="0"/>
                </a:lnTo>
                <a:lnTo>
                  <a:pt x="234262" y="234262"/>
                </a:lnTo>
                <a:lnTo>
                  <a:pt x="0" y="234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6119834" y="754371"/>
            <a:ext cx="274329" cy="274329"/>
          </a:xfrm>
          <a:custGeom>
            <a:avLst/>
            <a:gdLst/>
            <a:ahLst/>
            <a:cxnLst/>
            <a:rect l="l" t="t" r="r" b="b"/>
            <a:pathLst>
              <a:path w="274329" h="274329">
                <a:moveTo>
                  <a:pt x="0" y="0"/>
                </a:moveTo>
                <a:lnTo>
                  <a:pt x="274329" y="0"/>
                </a:lnTo>
                <a:lnTo>
                  <a:pt x="274329" y="274329"/>
                </a:lnTo>
                <a:lnTo>
                  <a:pt x="0" y="274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58313" y="4322637"/>
            <a:ext cx="401973" cy="401973"/>
          </a:xfrm>
          <a:custGeom>
            <a:avLst/>
            <a:gdLst/>
            <a:ahLst/>
            <a:cxnLst/>
            <a:rect l="l" t="t" r="r" b="b"/>
            <a:pathLst>
              <a:path w="401973" h="401973">
                <a:moveTo>
                  <a:pt x="0" y="0"/>
                </a:moveTo>
                <a:lnTo>
                  <a:pt x="401974" y="0"/>
                </a:lnTo>
                <a:lnTo>
                  <a:pt x="401974" y="401973"/>
                </a:lnTo>
                <a:lnTo>
                  <a:pt x="0" y="401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135603" y="0"/>
            <a:ext cx="23423603" cy="10264615"/>
          </a:xfrm>
          <a:custGeom>
            <a:avLst/>
            <a:gdLst/>
            <a:ahLst/>
            <a:cxnLst/>
            <a:rect l="l" t="t" r="r" b="b"/>
            <a:pathLst>
              <a:path w="23423603" h="10264615">
                <a:moveTo>
                  <a:pt x="0" y="0"/>
                </a:moveTo>
                <a:lnTo>
                  <a:pt x="23423603" y="0"/>
                </a:lnTo>
                <a:lnTo>
                  <a:pt x="23423603" y="10264615"/>
                </a:lnTo>
                <a:lnTo>
                  <a:pt x="0" y="102646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5000"/>
            </a:blip>
            <a:stretch>
              <a:fillRect t="-102022" b="-10224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33175" y="4511856"/>
            <a:ext cx="8268063" cy="8268030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r="-166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773672" y="7630925"/>
            <a:ext cx="7710498" cy="2422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10"/>
              </a:lnSpc>
            </a:pPr>
            <a:r>
              <a:rPr lang="en-US" sz="3150">
                <a:solidFill>
                  <a:srgbClr val="19163A"/>
                </a:solidFill>
                <a:latin typeface="Canva Sans Bold"/>
              </a:rPr>
              <a:t>Presented to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Mahbubur Rahman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Lecturer, Dept. of CSE</a:t>
            </a:r>
          </a:p>
          <a:p>
            <a:pPr algn="ctr">
              <a:lnSpc>
                <a:spcPts val="3528"/>
              </a:lnSpc>
            </a:pPr>
            <a:r>
              <a:rPr lang="en-US" sz="2520">
                <a:solidFill>
                  <a:srgbClr val="19163A"/>
                </a:solidFill>
                <a:latin typeface="Canva Sans"/>
              </a:rPr>
              <a:t>Green University Of Bangladesh</a:t>
            </a:r>
          </a:p>
          <a:p>
            <a:pPr algn="ctr">
              <a:lnSpc>
                <a:spcPts val="4284"/>
              </a:lnSpc>
            </a:pPr>
            <a:endParaRPr lang="en-US" sz="2520">
              <a:solidFill>
                <a:srgbClr val="19163A"/>
              </a:solidFill>
              <a:latin typeface="Canva Sans"/>
            </a:endParaRPr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0854931" y="7768616"/>
            <a:ext cx="2214124" cy="2214115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11579" y="22385"/>
            <a:ext cx="2420298" cy="2353728"/>
          </a:xfrm>
          <a:custGeom>
            <a:avLst/>
            <a:gdLst/>
            <a:ahLst/>
            <a:cxnLst/>
            <a:rect l="l" t="t" r="r" b="b"/>
            <a:pathLst>
              <a:path w="2420298" h="2353728">
                <a:moveTo>
                  <a:pt x="0" y="0"/>
                </a:moveTo>
                <a:lnTo>
                  <a:pt x="2420298" y="0"/>
                </a:lnTo>
                <a:lnTo>
                  <a:pt x="2420298" y="2353728"/>
                </a:lnTo>
                <a:lnTo>
                  <a:pt x="0" y="23537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05951" y="2096163"/>
            <a:ext cx="11670116" cy="1160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Title: Data Communication Lab</a:t>
            </a:r>
          </a:p>
          <a:p>
            <a:pPr algn="ctr">
              <a:lnSpc>
                <a:spcPts val="4389"/>
              </a:lnSpc>
            </a:pPr>
            <a:r>
              <a:rPr lang="en-US" sz="3135">
                <a:solidFill>
                  <a:srgbClr val="000000"/>
                </a:solidFill>
                <a:latin typeface="Canva Sans"/>
              </a:rPr>
              <a:t>Course Code: CSE 308  Section: 222 D3</a:t>
            </a:r>
          </a:p>
          <a:p>
            <a:pPr algn="ctr">
              <a:lnSpc>
                <a:spcPts val="270"/>
              </a:lnSpc>
            </a:pPr>
            <a:endParaRPr lang="en-US" sz="3135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279452" y="259444"/>
            <a:ext cx="14549309" cy="102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0BF63"/>
                </a:solidFill>
                <a:latin typeface="Tex Gyre Termes Bold"/>
              </a:rPr>
              <a:t>Green </a:t>
            </a:r>
            <a:r>
              <a:rPr lang="en-US" sz="6000">
                <a:solidFill>
                  <a:srgbClr val="5271FF"/>
                </a:solidFill>
                <a:latin typeface="Tex Gyre Termes Bold"/>
              </a:rPr>
              <a:t>University of Bangladesh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17761" y="1298674"/>
            <a:ext cx="13046496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Department Of Computer Science and Engineering(CSE)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5072" b="-507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9009815" y="2256145"/>
            <a:ext cx="4172785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Figure 02: Bit Stuffing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444" b="-44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29000" y="2339279"/>
            <a:ext cx="4405999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Canva Sans Bold"/>
              </a:rPr>
              <a:t>Figure 03: Bit De-stuffing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669" b="-46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94324" y="2332981"/>
            <a:ext cx="4275832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Canva Sans Bold"/>
              </a:rPr>
              <a:t>Figure 04: Character stuffing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846" b="-48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33106" y="2394841"/>
            <a:ext cx="4425694" cy="3727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Canva Sans Bold"/>
              </a:rPr>
              <a:t>Figure 05: Character De-stuffing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733" b="-473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18174" y="2343458"/>
            <a:ext cx="4516826" cy="335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Canva Sans Bold"/>
              </a:rPr>
              <a:t>Figure 06: Dotted decimal to Binary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749" b="-47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76254" y="2343458"/>
            <a:ext cx="4511973" cy="349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Canva Sans Bold"/>
              </a:rPr>
              <a:t>Figure 07: Binary to  Dotted decimal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5280" b="-52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9" name="Freeform 9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019488" y="2289166"/>
            <a:ext cx="4025503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Figure 08: IP Information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444" b="-44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926668" y="2256145"/>
            <a:ext cx="4332131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Figure 09: IPv4 to IPv6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848" b="-484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91582" y="2256145"/>
            <a:ext cx="4543417" cy="464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dirty="0">
                <a:solidFill>
                  <a:srgbClr val="000000"/>
                </a:solidFill>
                <a:latin typeface="Canva Sans Bold"/>
              </a:rPr>
              <a:t>Figure 10:  Calculate Parity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765036"/>
            <a:ext cx="20057113" cy="4756929"/>
            <a:chOff x="0" y="0"/>
            <a:chExt cx="5282532" cy="12528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82532" cy="1252854"/>
            </a:xfrm>
            <a:custGeom>
              <a:avLst/>
              <a:gdLst/>
              <a:ahLst/>
              <a:cxnLst/>
              <a:rect l="l" t="t" r="r" b="b"/>
              <a:pathLst>
                <a:path w="5282532" h="1252854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42928" y="1945756"/>
            <a:ext cx="3142290" cy="3142277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-543570" y="6841340"/>
            <a:ext cx="4748408" cy="4984016"/>
          </a:xfrm>
          <a:custGeom>
            <a:avLst/>
            <a:gdLst/>
            <a:ahLst/>
            <a:cxnLst/>
            <a:rect l="l" t="t" r="r" b="b"/>
            <a:pathLst>
              <a:path w="4748408" h="4984016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04903" y="-1413209"/>
            <a:ext cx="4514647" cy="4738656"/>
          </a:xfrm>
          <a:custGeom>
            <a:avLst/>
            <a:gdLst/>
            <a:ahLst/>
            <a:cxnLst/>
            <a:rect l="l" t="t" r="r" b="b"/>
            <a:pathLst>
              <a:path w="4514647" h="4738656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397100" y="4351114"/>
            <a:ext cx="2480482" cy="52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Times New Roman Bold"/>
              </a:rPr>
              <a:t>221902082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8279" y="3616696"/>
            <a:ext cx="5361921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4806" dirty="0">
                <a:solidFill>
                  <a:srgbClr val="FFFFFF"/>
                </a:solidFill>
                <a:latin typeface="Times New Roman Bold"/>
              </a:rPr>
              <a:t>Md. Mahim Hossain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97100" y="4351114"/>
            <a:ext cx="2480482" cy="52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Times New Roman Bold"/>
              </a:rPr>
              <a:t>221902091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699724" y="3616696"/>
            <a:ext cx="4782258" cy="772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4806">
                <a:solidFill>
                  <a:srgbClr val="FFFFFF"/>
                </a:solidFill>
                <a:latin typeface="Times New Roman Bold"/>
              </a:rPr>
              <a:t>Md. Zahidul Islam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2765036"/>
            <a:ext cx="20057113" cy="4756929"/>
            <a:chOff x="0" y="0"/>
            <a:chExt cx="5282532" cy="12528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82532" cy="1252854"/>
            </a:xfrm>
            <a:custGeom>
              <a:avLst/>
              <a:gdLst/>
              <a:ahLst/>
              <a:cxnLst/>
              <a:rect l="l" t="t" r="r" b="b"/>
              <a:pathLst>
                <a:path w="5282532" h="1252854">
                  <a:moveTo>
                    <a:pt x="5282532" y="626427"/>
                  </a:moveTo>
                  <a:lnTo>
                    <a:pt x="4876132" y="0"/>
                  </a:lnTo>
                  <a:lnTo>
                    <a:pt x="4876132" y="203200"/>
                  </a:lnTo>
                  <a:lnTo>
                    <a:pt x="0" y="203200"/>
                  </a:lnTo>
                  <a:lnTo>
                    <a:pt x="0" y="1049654"/>
                  </a:lnTo>
                  <a:lnTo>
                    <a:pt x="4876132" y="1049654"/>
                  </a:lnTo>
                  <a:lnTo>
                    <a:pt x="4876132" y="1252854"/>
                  </a:lnTo>
                  <a:lnTo>
                    <a:pt x="5282532" y="626427"/>
                  </a:lnTo>
                  <a:close/>
                </a:path>
              </a:pathLst>
            </a:custGeom>
            <a:solidFill>
              <a:srgbClr val="1B146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4150"/>
              <a:ext cx="5180932" cy="8655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904903" y="-1413209"/>
            <a:ext cx="4514647" cy="4738656"/>
          </a:xfrm>
          <a:custGeom>
            <a:avLst/>
            <a:gdLst/>
            <a:ahLst/>
            <a:cxnLst/>
            <a:rect l="l" t="t" r="r" b="b"/>
            <a:pathLst>
              <a:path w="4514647" h="4738656">
                <a:moveTo>
                  <a:pt x="0" y="0"/>
                </a:moveTo>
                <a:lnTo>
                  <a:pt x="4514647" y="0"/>
                </a:lnTo>
                <a:lnTo>
                  <a:pt x="4514647" y="4738656"/>
                </a:lnTo>
                <a:lnTo>
                  <a:pt x="0" y="47386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543570" y="6841340"/>
            <a:ext cx="4748408" cy="4984016"/>
          </a:xfrm>
          <a:custGeom>
            <a:avLst/>
            <a:gdLst/>
            <a:ahLst/>
            <a:cxnLst/>
            <a:rect l="l" t="t" r="r" b="b"/>
            <a:pathLst>
              <a:path w="4748408" h="4984016">
                <a:moveTo>
                  <a:pt x="0" y="0"/>
                </a:moveTo>
                <a:lnTo>
                  <a:pt x="4748407" y="0"/>
                </a:lnTo>
                <a:lnTo>
                  <a:pt x="4748407" y="4984015"/>
                </a:lnTo>
                <a:lnTo>
                  <a:pt x="0" y="498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842928" y="1945756"/>
            <a:ext cx="3142290" cy="3142277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t="-3950" b="-227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7397100" y="4351114"/>
            <a:ext cx="2480482" cy="525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  <a:spcBef>
                <a:spcPct val="0"/>
              </a:spcBef>
            </a:pPr>
            <a:r>
              <a:rPr lang="en-US" sz="3203">
                <a:solidFill>
                  <a:srgbClr val="FFFFFF"/>
                </a:solidFill>
                <a:latin typeface="Times New Roman Bold"/>
              </a:rPr>
              <a:t>221902091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99724" y="3616696"/>
            <a:ext cx="4949476" cy="6796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87"/>
              </a:lnSpc>
              <a:spcBef>
                <a:spcPct val="0"/>
              </a:spcBef>
            </a:pPr>
            <a:r>
              <a:rPr lang="en-US" sz="4806" dirty="0">
                <a:solidFill>
                  <a:srgbClr val="FFFFFF"/>
                </a:solidFill>
                <a:latin typeface="Times New Roman Bold"/>
              </a:rPr>
              <a:t>Md. </a:t>
            </a:r>
            <a:r>
              <a:rPr lang="en-US" sz="4806" dirty="0" err="1">
                <a:solidFill>
                  <a:srgbClr val="FFFFFF"/>
                </a:solidFill>
                <a:latin typeface="Times New Roman Bold"/>
              </a:rPr>
              <a:t>Zahidul</a:t>
            </a:r>
            <a:r>
              <a:rPr lang="en-US" sz="4806" dirty="0">
                <a:solidFill>
                  <a:srgbClr val="FFFFFF"/>
                </a:solidFill>
                <a:latin typeface="Times New Roman Bold"/>
              </a:rPr>
              <a:t> Islam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878" b="-48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72335" y="2256145"/>
            <a:ext cx="4519811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Figure 11:  Hamming Encode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838" b="-483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789202" y="2256145"/>
            <a:ext cx="4486077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 Bold"/>
              </a:rPr>
              <a:t>Figure 12: Hamming Decode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4436" b="-44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 (Cont..)</a:t>
            </a:r>
          </a:p>
        </p:txBody>
      </p:sp>
      <p:sp>
        <p:nvSpPr>
          <p:cNvPr id="8" name="Freeform 8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8841937" y="2256145"/>
            <a:ext cx="438060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000000"/>
                </a:solidFill>
                <a:latin typeface="Canva Sans Bold"/>
              </a:rPr>
              <a:t>Figure 13:  Error Detection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1199063" cy="1008711"/>
          </a:xfrm>
          <a:custGeom>
            <a:avLst/>
            <a:gdLst/>
            <a:ahLst/>
            <a:cxnLst/>
            <a:rect l="l" t="t" r="r" b="b"/>
            <a:pathLst>
              <a:path w="1199063" h="1008711">
                <a:moveTo>
                  <a:pt x="0" y="0"/>
                </a:moveTo>
                <a:lnTo>
                  <a:pt x="1199063" y="0"/>
                </a:lnTo>
                <a:lnTo>
                  <a:pt x="1199063" y="1008711"/>
                </a:lnTo>
                <a:lnTo>
                  <a:pt x="0" y="1008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35082" y="8029292"/>
            <a:ext cx="1952918" cy="2257708"/>
          </a:xfrm>
          <a:custGeom>
            <a:avLst/>
            <a:gdLst/>
            <a:ahLst/>
            <a:cxnLst/>
            <a:rect l="l" t="t" r="r" b="b"/>
            <a:pathLst>
              <a:path w="1952918" h="2257708">
                <a:moveTo>
                  <a:pt x="0" y="0"/>
                </a:moveTo>
                <a:lnTo>
                  <a:pt x="1952918" y="0"/>
                </a:lnTo>
                <a:lnTo>
                  <a:pt x="1952918" y="2257708"/>
                </a:lnTo>
                <a:lnTo>
                  <a:pt x="0" y="225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3169689" y="2803358"/>
            <a:ext cx="465573" cy="46557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169689" y="3688031"/>
            <a:ext cx="465573" cy="46557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169689" y="4526716"/>
            <a:ext cx="465573" cy="465573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12213" y="952500"/>
            <a:ext cx="12385945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imes New Roman Bold"/>
              </a:rPr>
              <a:t>Limitation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961096" y="2765258"/>
            <a:ext cx="480190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Complexity of algorithms.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61096" y="3627556"/>
            <a:ext cx="343030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Limited scalability.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61096" y="4488616"/>
            <a:ext cx="5868703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Dependency on specific patterns.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1298" y="-844991"/>
            <a:ext cx="10107240" cy="10608744"/>
          </a:xfrm>
          <a:custGeom>
            <a:avLst/>
            <a:gdLst/>
            <a:ahLst/>
            <a:cxnLst/>
            <a:rect l="l" t="t" r="r" b="b"/>
            <a:pathLst>
              <a:path w="10107240" h="10608744">
                <a:moveTo>
                  <a:pt x="0" y="0"/>
                </a:moveTo>
                <a:lnTo>
                  <a:pt x="10107240" y="0"/>
                </a:lnTo>
                <a:lnTo>
                  <a:pt x="10107240" y="10608745"/>
                </a:lnTo>
                <a:lnTo>
                  <a:pt x="0" y="1060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6172200"/>
            <a:ext cx="5985164" cy="4114800"/>
          </a:xfrm>
          <a:custGeom>
            <a:avLst/>
            <a:gdLst/>
            <a:ahLst/>
            <a:cxnLst/>
            <a:rect l="l" t="t" r="r" b="b"/>
            <a:pathLst>
              <a:path w="5985164" h="4114800">
                <a:moveTo>
                  <a:pt x="0" y="0"/>
                </a:moveTo>
                <a:lnTo>
                  <a:pt x="5985164" y="0"/>
                </a:lnTo>
                <a:lnTo>
                  <a:pt x="59851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10182"/>
            <a:ext cx="1074481" cy="1074481"/>
          </a:xfrm>
          <a:custGeom>
            <a:avLst/>
            <a:gdLst/>
            <a:ahLst/>
            <a:cxnLst/>
            <a:rect l="l" t="t" r="r" b="b"/>
            <a:pathLst>
              <a:path w="1074481" h="1074481">
                <a:moveTo>
                  <a:pt x="0" y="0"/>
                </a:moveTo>
                <a:lnTo>
                  <a:pt x="1074481" y="0"/>
                </a:lnTo>
                <a:lnTo>
                  <a:pt x="1074481" y="1074481"/>
                </a:lnTo>
                <a:lnTo>
                  <a:pt x="0" y="1074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2992582" y="2588311"/>
            <a:ext cx="465573" cy="465573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992582" y="4353288"/>
            <a:ext cx="465573" cy="46557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92582" y="3472984"/>
            <a:ext cx="465573" cy="465573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92582" y="5237961"/>
            <a:ext cx="465573" cy="46557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219860" y="933982"/>
            <a:ext cx="753060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imes New Roman Bold"/>
              </a:rPr>
              <a:t>Future 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58155" y="2550211"/>
            <a:ext cx="4787928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Times New Roman Bold"/>
              </a:rPr>
              <a:t>Algorithm optimization.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796912" y="3418116"/>
            <a:ext cx="34420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Limited scalability.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96912" y="4315188"/>
            <a:ext cx="2549823" cy="537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Simplification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96912" y="5183093"/>
            <a:ext cx="12205088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30"/>
              </a:lnSpc>
              <a:spcBef>
                <a:spcPct val="0"/>
              </a:spcBef>
            </a:pPr>
            <a:r>
              <a:rPr lang="en-US" sz="3300" dirty="0">
                <a:solidFill>
                  <a:srgbClr val="FFFFFF"/>
                </a:solidFill>
                <a:latin typeface="Times New Roman Bold"/>
              </a:rPr>
              <a:t>Improved scalability for IP conversion techniques in large networks.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1298" y="-844991"/>
            <a:ext cx="10107240" cy="10608744"/>
          </a:xfrm>
          <a:custGeom>
            <a:avLst/>
            <a:gdLst/>
            <a:ahLst/>
            <a:cxnLst/>
            <a:rect l="l" t="t" r="r" b="b"/>
            <a:pathLst>
              <a:path w="10107240" h="10608744">
                <a:moveTo>
                  <a:pt x="0" y="0"/>
                </a:moveTo>
                <a:lnTo>
                  <a:pt x="10107240" y="0"/>
                </a:lnTo>
                <a:lnTo>
                  <a:pt x="10107240" y="10608745"/>
                </a:lnTo>
                <a:lnTo>
                  <a:pt x="0" y="1060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10182"/>
            <a:ext cx="1078097" cy="1124482"/>
          </a:xfrm>
          <a:custGeom>
            <a:avLst/>
            <a:gdLst/>
            <a:ahLst/>
            <a:cxnLst/>
            <a:rect l="l" t="t" r="r" b="b"/>
            <a:pathLst>
              <a:path w="1078097" h="1124482">
                <a:moveTo>
                  <a:pt x="0" y="0"/>
                </a:moveTo>
                <a:lnTo>
                  <a:pt x="1078097" y="0"/>
                </a:lnTo>
                <a:lnTo>
                  <a:pt x="1078097" y="1124482"/>
                </a:lnTo>
                <a:lnTo>
                  <a:pt x="0" y="1124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2999" y="6172200"/>
            <a:ext cx="2849499" cy="4114800"/>
          </a:xfrm>
          <a:custGeom>
            <a:avLst/>
            <a:gdLst/>
            <a:ahLst/>
            <a:cxnLst/>
            <a:rect l="l" t="t" r="r" b="b"/>
            <a:pathLst>
              <a:path w="2849499" h="4114800">
                <a:moveTo>
                  <a:pt x="0" y="0"/>
                </a:moveTo>
                <a:lnTo>
                  <a:pt x="2849499" y="0"/>
                </a:lnTo>
                <a:lnTo>
                  <a:pt x="28494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19860" y="952500"/>
            <a:ext cx="753060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0"/>
              </a:lnSpc>
              <a:spcBef>
                <a:spcPct val="0"/>
              </a:spcBef>
            </a:pPr>
            <a:r>
              <a:rPr lang="en-US" sz="7500">
                <a:solidFill>
                  <a:srgbClr val="FFFFFF"/>
                </a:solidFill>
                <a:latin typeface="Times New Roman Bold"/>
              </a:rPr>
              <a:t>Conclusion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969784"/>
            <a:ext cx="2501890" cy="481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557"/>
              </a:lnSpc>
            </a:pPr>
            <a:r>
              <a:rPr lang="en-US" sz="2541">
                <a:solidFill>
                  <a:srgbClr val="000000"/>
                </a:solidFill>
                <a:latin typeface="Times New Roman"/>
              </a:rPr>
              <a:t>June 08, 2024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964277" y="3007990"/>
            <a:ext cx="11251578" cy="6250310"/>
            <a:chOff x="0" y="0"/>
            <a:chExt cx="4094385" cy="22744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94385" cy="2274452"/>
            </a:xfrm>
            <a:custGeom>
              <a:avLst/>
              <a:gdLst/>
              <a:ahLst/>
              <a:cxnLst/>
              <a:rect l="l" t="t" r="r" b="b"/>
              <a:pathLst>
                <a:path w="4094385" h="2274452">
                  <a:moveTo>
                    <a:pt x="20642" y="0"/>
                  </a:moveTo>
                  <a:lnTo>
                    <a:pt x="4073743" y="0"/>
                  </a:lnTo>
                  <a:cubicBezTo>
                    <a:pt x="4085144" y="0"/>
                    <a:pt x="4094385" y="9242"/>
                    <a:pt x="4094385" y="20642"/>
                  </a:cubicBezTo>
                  <a:lnTo>
                    <a:pt x="4094385" y="2253810"/>
                  </a:lnTo>
                  <a:cubicBezTo>
                    <a:pt x="4094385" y="2265211"/>
                    <a:pt x="4085144" y="2274452"/>
                    <a:pt x="4073743" y="2274452"/>
                  </a:cubicBezTo>
                  <a:lnTo>
                    <a:pt x="20642" y="2274452"/>
                  </a:lnTo>
                  <a:cubicBezTo>
                    <a:pt x="9242" y="2274452"/>
                    <a:pt x="0" y="2265211"/>
                    <a:pt x="0" y="2253810"/>
                  </a:cubicBezTo>
                  <a:lnTo>
                    <a:pt x="0" y="20642"/>
                  </a:lnTo>
                  <a:cubicBezTo>
                    <a:pt x="0" y="9242"/>
                    <a:pt x="9242" y="0"/>
                    <a:pt x="20642" y="0"/>
                  </a:cubicBez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94385" cy="2322078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84176" y="7938681"/>
            <a:ext cx="840801" cy="840798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24977" y="4431464"/>
            <a:ext cx="3613783" cy="1897277"/>
            <a:chOff x="0" y="0"/>
            <a:chExt cx="1035847" cy="54383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4270" y="0"/>
                  </a:moveTo>
                  <a:lnTo>
                    <a:pt x="971577" y="0"/>
                  </a:lnTo>
                  <a:cubicBezTo>
                    <a:pt x="988623" y="0"/>
                    <a:pt x="1004970" y="6771"/>
                    <a:pt x="1017023" y="18824"/>
                  </a:cubicBezTo>
                  <a:cubicBezTo>
                    <a:pt x="1029076" y="30877"/>
                    <a:pt x="1035847" y="47224"/>
                    <a:pt x="1035847" y="64270"/>
                  </a:cubicBezTo>
                  <a:lnTo>
                    <a:pt x="1035847" y="479561"/>
                  </a:lnTo>
                  <a:cubicBezTo>
                    <a:pt x="1035847" y="515057"/>
                    <a:pt x="1007073" y="543831"/>
                    <a:pt x="971577" y="543831"/>
                  </a:cubicBezTo>
                  <a:lnTo>
                    <a:pt x="64270" y="543831"/>
                  </a:lnTo>
                  <a:cubicBezTo>
                    <a:pt x="47224" y="543831"/>
                    <a:pt x="30877" y="537060"/>
                    <a:pt x="18824" y="525007"/>
                  </a:cubicBezTo>
                  <a:cubicBezTo>
                    <a:pt x="6771" y="512954"/>
                    <a:pt x="0" y="496607"/>
                    <a:pt x="0" y="479561"/>
                  </a:cubicBezTo>
                  <a:lnTo>
                    <a:pt x="0" y="64270"/>
                  </a:lnTo>
                  <a:cubicBezTo>
                    <a:pt x="0" y="28775"/>
                    <a:pt x="28775" y="0"/>
                    <a:pt x="64270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437045" y="5631431"/>
            <a:ext cx="1003431" cy="1003427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16079" b="-160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05952" y="7938681"/>
            <a:ext cx="840801" cy="840798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2666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530452" y="6765872"/>
            <a:ext cx="3383453" cy="1776351"/>
            <a:chOff x="0" y="0"/>
            <a:chExt cx="1035847" cy="54383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5847" cy="543831"/>
            </a:xfrm>
            <a:custGeom>
              <a:avLst/>
              <a:gdLst/>
              <a:ahLst/>
              <a:cxnLst/>
              <a:rect l="l" t="t" r="r" b="b"/>
              <a:pathLst>
                <a:path w="1035847" h="543831">
                  <a:moveTo>
                    <a:pt x="68645" y="0"/>
                  </a:moveTo>
                  <a:lnTo>
                    <a:pt x="967202" y="0"/>
                  </a:lnTo>
                  <a:cubicBezTo>
                    <a:pt x="1005114" y="0"/>
                    <a:pt x="1035847" y="30733"/>
                    <a:pt x="1035847" y="68645"/>
                  </a:cubicBezTo>
                  <a:lnTo>
                    <a:pt x="1035847" y="475186"/>
                  </a:lnTo>
                  <a:cubicBezTo>
                    <a:pt x="1035847" y="513098"/>
                    <a:pt x="1005114" y="543831"/>
                    <a:pt x="967202" y="543831"/>
                  </a:cubicBezTo>
                  <a:lnTo>
                    <a:pt x="68645" y="543831"/>
                  </a:lnTo>
                  <a:cubicBezTo>
                    <a:pt x="30733" y="543831"/>
                    <a:pt x="0" y="513098"/>
                    <a:pt x="0" y="475186"/>
                  </a:cubicBezTo>
                  <a:lnTo>
                    <a:pt x="0" y="68645"/>
                  </a:lnTo>
                  <a:cubicBezTo>
                    <a:pt x="0" y="30733"/>
                    <a:pt x="30733" y="0"/>
                    <a:pt x="68645" y="0"/>
                  </a:cubicBezTo>
                  <a:close/>
                </a:path>
              </a:pathLst>
            </a:custGeom>
            <a:solidFill>
              <a:srgbClr val="DF71F6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35847" cy="59145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415579" y="7860756"/>
            <a:ext cx="996653" cy="996649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3287" b="-2338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92858" y="4505668"/>
            <a:ext cx="7211718" cy="2431513"/>
            <a:chOff x="0" y="0"/>
            <a:chExt cx="9615624" cy="3242017"/>
          </a:xfrm>
        </p:grpSpPr>
        <p:sp>
          <p:nvSpPr>
            <p:cNvPr id="21" name="TextBox 21"/>
            <p:cNvSpPr txBox="1"/>
            <p:nvPr/>
          </p:nvSpPr>
          <p:spPr>
            <a:xfrm>
              <a:off x="0" y="57150"/>
              <a:ext cx="9615624" cy="2576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9"/>
                </a:lnSpc>
              </a:pPr>
              <a:r>
                <a:rPr lang="en-US" sz="7109">
                  <a:solidFill>
                    <a:srgbClr val="000000"/>
                  </a:solidFill>
                  <a:latin typeface="Poppins Bold"/>
                </a:rPr>
                <a:t>Thanks for Watching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2760515"/>
              <a:ext cx="9615624" cy="4815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85"/>
                </a:lnSpc>
              </a:pPr>
              <a:r>
                <a:rPr lang="en-US" sz="2132">
                  <a:solidFill>
                    <a:srgbClr val="545454"/>
                  </a:solidFill>
                  <a:latin typeface="Poppins"/>
                </a:rPr>
                <a:t>Any Question, Just Ask don't be shy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692858" y="2985346"/>
            <a:ext cx="2044130" cy="1520322"/>
          </a:xfrm>
          <a:custGeom>
            <a:avLst/>
            <a:gdLst/>
            <a:ahLst/>
            <a:cxnLst/>
            <a:rect l="l" t="t" r="r" b="b"/>
            <a:pathLst>
              <a:path w="2044130" h="1520322">
                <a:moveTo>
                  <a:pt x="0" y="0"/>
                </a:moveTo>
                <a:lnTo>
                  <a:pt x="2044130" y="0"/>
                </a:lnTo>
                <a:lnTo>
                  <a:pt x="2044130" y="1520322"/>
                </a:lnTo>
                <a:lnTo>
                  <a:pt x="0" y="15203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7484176" y="7457398"/>
            <a:ext cx="1862578" cy="29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</a:rPr>
              <a:t>The Team :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73672" y="4830362"/>
            <a:ext cx="2916394" cy="960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2568"/>
              </a:lnSpc>
              <a:spcBef>
                <a:spcPct val="0"/>
              </a:spcBef>
            </a:pPr>
            <a:r>
              <a:rPr lang="en-US" sz="1834">
                <a:solidFill>
                  <a:srgbClr val="000000"/>
                </a:solidFill>
                <a:latin typeface="Open Sans"/>
              </a:rPr>
              <a:t>Thanks everyone for being here – your presence means a lot!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56922" y="7137524"/>
            <a:ext cx="2730513" cy="48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just">
              <a:lnSpc>
                <a:spcPts val="1925"/>
              </a:lnSpc>
              <a:spcBef>
                <a:spcPct val="0"/>
              </a:spcBef>
            </a:pPr>
            <a:r>
              <a:rPr lang="en-US" sz="1375">
                <a:solidFill>
                  <a:srgbClr val="FFFFFF"/>
                </a:solidFill>
                <a:latin typeface="Open Sans"/>
              </a:rPr>
              <a:t>Grateful for your presence! Thank you all!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242710" y="2903076"/>
            <a:ext cx="7315200" cy="2083369"/>
          </a:xfrm>
          <a:custGeom>
            <a:avLst/>
            <a:gdLst/>
            <a:ahLst/>
            <a:cxnLst/>
            <a:rect l="l" t="t" r="r" b="b"/>
            <a:pathLst>
              <a:path w="7315200" h="2083369">
                <a:moveTo>
                  <a:pt x="0" y="0"/>
                </a:moveTo>
                <a:lnTo>
                  <a:pt x="7315200" y="0"/>
                </a:lnTo>
                <a:lnTo>
                  <a:pt x="7315200" y="2083369"/>
                </a:lnTo>
                <a:lnTo>
                  <a:pt x="0" y="20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172407" y="3221810"/>
            <a:ext cx="7287270" cy="7287270"/>
          </a:xfrm>
          <a:custGeom>
            <a:avLst/>
            <a:gdLst/>
            <a:ahLst/>
            <a:cxnLst/>
            <a:rect l="l" t="t" r="r" b="b"/>
            <a:pathLst>
              <a:path w="7287270" h="7287270">
                <a:moveTo>
                  <a:pt x="0" y="0"/>
                </a:moveTo>
                <a:lnTo>
                  <a:pt x="7287271" y="0"/>
                </a:lnTo>
                <a:lnTo>
                  <a:pt x="7287271" y="7287270"/>
                </a:lnTo>
                <a:lnTo>
                  <a:pt x="0" y="7287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147056" y="5143500"/>
            <a:ext cx="10897524" cy="2219132"/>
          </a:xfrm>
          <a:custGeom>
            <a:avLst/>
            <a:gdLst/>
            <a:ahLst/>
            <a:cxnLst/>
            <a:rect l="l" t="t" r="r" b="b"/>
            <a:pathLst>
              <a:path w="10897524" h="2219132">
                <a:moveTo>
                  <a:pt x="0" y="0"/>
                </a:moveTo>
                <a:lnTo>
                  <a:pt x="10897523" y="0"/>
                </a:lnTo>
                <a:lnTo>
                  <a:pt x="10897523" y="2219132"/>
                </a:lnTo>
                <a:lnTo>
                  <a:pt x="0" y="2219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362056" y="8932124"/>
            <a:ext cx="4570285" cy="102831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12274" y="3490736"/>
            <a:ext cx="14776072" cy="755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Times New Roman"/>
              </a:rPr>
              <a:t>Welcome To Our Presentation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07919" y="5751020"/>
            <a:ext cx="7923204" cy="111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imes New Roman Bold"/>
              </a:rPr>
              <a:t>Basic Data Communication Live Code Implementation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58699" y="-5989764"/>
            <a:ext cx="9407551" cy="9874338"/>
          </a:xfrm>
          <a:custGeom>
            <a:avLst/>
            <a:gdLst/>
            <a:ahLst/>
            <a:cxnLst/>
            <a:rect l="l" t="t" r="r" b="b"/>
            <a:pathLst>
              <a:path w="9407551" h="9874338">
                <a:moveTo>
                  <a:pt x="0" y="0"/>
                </a:moveTo>
                <a:lnTo>
                  <a:pt x="9407551" y="0"/>
                </a:lnTo>
                <a:lnTo>
                  <a:pt x="9407551" y="9874338"/>
                </a:lnTo>
                <a:lnTo>
                  <a:pt x="0" y="9874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83532" y="7277351"/>
            <a:ext cx="2976759" cy="29917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247268"/>
            <a:ext cx="10811987" cy="1162375"/>
            <a:chOff x="0" y="0"/>
            <a:chExt cx="14415983" cy="15498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66192" cy="1549834"/>
            </a:xfrm>
            <a:custGeom>
              <a:avLst/>
              <a:gdLst/>
              <a:ahLst/>
              <a:cxnLst/>
              <a:rect l="l" t="t" r="r" b="b"/>
              <a:pathLst>
                <a:path w="1766192" h="1549834">
                  <a:moveTo>
                    <a:pt x="0" y="0"/>
                  </a:moveTo>
                  <a:lnTo>
                    <a:pt x="1766192" y="0"/>
                  </a:lnTo>
                  <a:lnTo>
                    <a:pt x="1766192" y="1549834"/>
                  </a:lnTo>
                  <a:lnTo>
                    <a:pt x="0" y="1549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840226" y="1275"/>
              <a:ext cx="12575757" cy="14806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99"/>
                </a:lnSpc>
              </a:pPr>
              <a:r>
                <a:rPr lang="en-US" sz="6999">
                  <a:solidFill>
                    <a:srgbClr val="000000"/>
                  </a:solidFill>
                  <a:latin typeface="Times New Roman Bold"/>
                </a:rPr>
                <a:t>Agenda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965131" y="5807495"/>
            <a:ext cx="5893179" cy="1876426"/>
            <a:chOff x="0" y="0"/>
            <a:chExt cx="7857571" cy="250190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20220" cy="420220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040841"/>
              <a:ext cx="420220" cy="42022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1959808"/>
              <a:ext cx="420220" cy="420220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801220" y="-257175"/>
              <a:ext cx="7056352" cy="27590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Tools &amp; Techniques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Limitation &amp; Future Scope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Conclusion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404730" y="3216695"/>
            <a:ext cx="5560401" cy="2590801"/>
            <a:chOff x="0" y="0"/>
            <a:chExt cx="7413869" cy="345440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8411"/>
              <a:ext cx="420220" cy="420220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973486"/>
              <a:ext cx="420220" cy="420220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918560"/>
              <a:ext cx="420220" cy="42022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2803887"/>
              <a:ext cx="420220" cy="420220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F71F6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930074" y="-257175"/>
              <a:ext cx="6483795" cy="37115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Introduction &amp; Motivation 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Objectives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Methodology</a:t>
              </a:r>
            </a:p>
            <a:p>
              <a:pPr algn="l">
                <a:lnSpc>
                  <a:spcPts val="5699"/>
                </a:lnSpc>
              </a:pPr>
              <a:r>
                <a:rPr lang="en-US" sz="2999">
                  <a:solidFill>
                    <a:srgbClr val="202020"/>
                  </a:solidFill>
                  <a:latin typeface="Times New Roman"/>
                </a:rPr>
                <a:t>Result &amp; Analysis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5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39218" y="6735489"/>
            <a:ext cx="5143430" cy="2739641"/>
            <a:chOff x="0" y="0"/>
            <a:chExt cx="1980824" cy="10550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76765" y="0"/>
                  </a:moveTo>
                  <a:lnTo>
                    <a:pt x="1904058" y="0"/>
                  </a:lnTo>
                  <a:cubicBezTo>
                    <a:pt x="1946455" y="0"/>
                    <a:pt x="1980824" y="34369"/>
                    <a:pt x="1980824" y="76765"/>
                  </a:cubicBezTo>
                  <a:lnTo>
                    <a:pt x="1980824" y="978318"/>
                  </a:lnTo>
                  <a:cubicBezTo>
                    <a:pt x="1980824" y="998677"/>
                    <a:pt x="1972736" y="1018203"/>
                    <a:pt x="1958340" y="1032599"/>
                  </a:cubicBezTo>
                  <a:cubicBezTo>
                    <a:pt x="1943943" y="1046995"/>
                    <a:pt x="1924418" y="1055083"/>
                    <a:pt x="1904058" y="1055083"/>
                  </a:cubicBezTo>
                  <a:lnTo>
                    <a:pt x="76765" y="1055083"/>
                  </a:lnTo>
                  <a:cubicBezTo>
                    <a:pt x="34369" y="1055083"/>
                    <a:pt x="0" y="1020714"/>
                    <a:pt x="0" y="978318"/>
                  </a:cubicBezTo>
                  <a:lnTo>
                    <a:pt x="0" y="76765"/>
                  </a:lnTo>
                  <a:cubicBezTo>
                    <a:pt x="0" y="34369"/>
                    <a:pt x="34369" y="0"/>
                    <a:pt x="767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505352" y="6735489"/>
            <a:ext cx="5143430" cy="2739641"/>
            <a:chOff x="0" y="0"/>
            <a:chExt cx="1980824" cy="10550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80824" cy="1055083"/>
            </a:xfrm>
            <a:custGeom>
              <a:avLst/>
              <a:gdLst/>
              <a:ahLst/>
              <a:cxnLst/>
              <a:rect l="l" t="t" r="r" b="b"/>
              <a:pathLst>
                <a:path w="1980824" h="1055083">
                  <a:moveTo>
                    <a:pt x="76765" y="0"/>
                  </a:moveTo>
                  <a:lnTo>
                    <a:pt x="1904058" y="0"/>
                  </a:lnTo>
                  <a:cubicBezTo>
                    <a:pt x="1946455" y="0"/>
                    <a:pt x="1980824" y="34369"/>
                    <a:pt x="1980824" y="76765"/>
                  </a:cubicBezTo>
                  <a:lnTo>
                    <a:pt x="1980824" y="978318"/>
                  </a:lnTo>
                  <a:cubicBezTo>
                    <a:pt x="1980824" y="998677"/>
                    <a:pt x="1972736" y="1018203"/>
                    <a:pt x="1958340" y="1032599"/>
                  </a:cubicBezTo>
                  <a:cubicBezTo>
                    <a:pt x="1943943" y="1046995"/>
                    <a:pt x="1924418" y="1055083"/>
                    <a:pt x="1904058" y="1055083"/>
                  </a:cubicBezTo>
                  <a:lnTo>
                    <a:pt x="76765" y="1055083"/>
                  </a:lnTo>
                  <a:cubicBezTo>
                    <a:pt x="34369" y="1055083"/>
                    <a:pt x="0" y="1020714"/>
                    <a:pt x="0" y="978318"/>
                  </a:cubicBezTo>
                  <a:lnTo>
                    <a:pt x="0" y="76765"/>
                  </a:lnTo>
                  <a:cubicBezTo>
                    <a:pt x="0" y="34369"/>
                    <a:pt x="34369" y="0"/>
                    <a:pt x="7676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1980824" cy="1131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038263" y="-2841423"/>
            <a:ext cx="7330786" cy="7694527"/>
          </a:xfrm>
          <a:custGeom>
            <a:avLst/>
            <a:gdLst/>
            <a:ahLst/>
            <a:cxnLst/>
            <a:rect l="l" t="t" r="r" b="b"/>
            <a:pathLst>
              <a:path w="7330786" h="7694527">
                <a:moveTo>
                  <a:pt x="0" y="0"/>
                </a:moveTo>
                <a:lnTo>
                  <a:pt x="7330786" y="0"/>
                </a:lnTo>
                <a:lnTo>
                  <a:pt x="7330786" y="7694527"/>
                </a:lnTo>
                <a:lnTo>
                  <a:pt x="0" y="7694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9826099" y="7013695"/>
            <a:ext cx="4503132" cy="2114891"/>
            <a:chOff x="0" y="0"/>
            <a:chExt cx="1734234" cy="8144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51577" y="0"/>
                  </a:moveTo>
                  <a:lnTo>
                    <a:pt x="1682657" y="0"/>
                  </a:lnTo>
                  <a:cubicBezTo>
                    <a:pt x="1696336" y="0"/>
                    <a:pt x="1709455" y="5434"/>
                    <a:pt x="1719128" y="15107"/>
                  </a:cubicBezTo>
                  <a:cubicBezTo>
                    <a:pt x="1728800" y="24779"/>
                    <a:pt x="1734234" y="37898"/>
                    <a:pt x="1734234" y="51577"/>
                  </a:cubicBezTo>
                  <a:lnTo>
                    <a:pt x="1734234" y="762904"/>
                  </a:lnTo>
                  <a:cubicBezTo>
                    <a:pt x="1734234" y="776583"/>
                    <a:pt x="1728800" y="789702"/>
                    <a:pt x="1719128" y="799374"/>
                  </a:cubicBezTo>
                  <a:cubicBezTo>
                    <a:pt x="1709455" y="809047"/>
                    <a:pt x="1696336" y="814481"/>
                    <a:pt x="1682657" y="814481"/>
                  </a:cubicBezTo>
                  <a:lnTo>
                    <a:pt x="51577" y="814481"/>
                  </a:lnTo>
                  <a:cubicBezTo>
                    <a:pt x="37898" y="814481"/>
                    <a:pt x="24779" y="809047"/>
                    <a:pt x="15107" y="799374"/>
                  </a:cubicBezTo>
                  <a:cubicBezTo>
                    <a:pt x="5434" y="789702"/>
                    <a:pt x="0" y="776583"/>
                    <a:pt x="0" y="762904"/>
                  </a:cubicBezTo>
                  <a:lnTo>
                    <a:pt x="0" y="51577"/>
                  </a:lnTo>
                  <a:cubicBezTo>
                    <a:pt x="0" y="37898"/>
                    <a:pt x="5434" y="24779"/>
                    <a:pt x="15107" y="15107"/>
                  </a:cubicBezTo>
                  <a:cubicBezTo>
                    <a:pt x="24779" y="5434"/>
                    <a:pt x="37898" y="0"/>
                    <a:pt x="51577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959367" y="7047865"/>
            <a:ext cx="4503132" cy="2114891"/>
            <a:chOff x="0" y="0"/>
            <a:chExt cx="1734234" cy="8144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34234" cy="814481"/>
            </a:xfrm>
            <a:custGeom>
              <a:avLst/>
              <a:gdLst/>
              <a:ahLst/>
              <a:cxnLst/>
              <a:rect l="l" t="t" r="r" b="b"/>
              <a:pathLst>
                <a:path w="1734234" h="814481">
                  <a:moveTo>
                    <a:pt x="51577" y="0"/>
                  </a:moveTo>
                  <a:lnTo>
                    <a:pt x="1682657" y="0"/>
                  </a:lnTo>
                  <a:cubicBezTo>
                    <a:pt x="1696336" y="0"/>
                    <a:pt x="1709455" y="5434"/>
                    <a:pt x="1719128" y="15107"/>
                  </a:cubicBezTo>
                  <a:cubicBezTo>
                    <a:pt x="1728800" y="24779"/>
                    <a:pt x="1734234" y="37898"/>
                    <a:pt x="1734234" y="51577"/>
                  </a:cubicBezTo>
                  <a:lnTo>
                    <a:pt x="1734234" y="762904"/>
                  </a:lnTo>
                  <a:cubicBezTo>
                    <a:pt x="1734234" y="776583"/>
                    <a:pt x="1728800" y="789702"/>
                    <a:pt x="1719128" y="799374"/>
                  </a:cubicBezTo>
                  <a:cubicBezTo>
                    <a:pt x="1709455" y="809047"/>
                    <a:pt x="1696336" y="814481"/>
                    <a:pt x="1682657" y="814481"/>
                  </a:cubicBezTo>
                  <a:lnTo>
                    <a:pt x="51577" y="814481"/>
                  </a:lnTo>
                  <a:cubicBezTo>
                    <a:pt x="37898" y="814481"/>
                    <a:pt x="24779" y="809047"/>
                    <a:pt x="15107" y="799374"/>
                  </a:cubicBezTo>
                  <a:cubicBezTo>
                    <a:pt x="5434" y="789702"/>
                    <a:pt x="0" y="776583"/>
                    <a:pt x="0" y="762904"/>
                  </a:cubicBezTo>
                  <a:lnTo>
                    <a:pt x="0" y="51577"/>
                  </a:lnTo>
                  <a:cubicBezTo>
                    <a:pt x="0" y="37898"/>
                    <a:pt x="5434" y="24779"/>
                    <a:pt x="15107" y="15107"/>
                  </a:cubicBezTo>
                  <a:cubicBezTo>
                    <a:pt x="24779" y="5434"/>
                    <a:pt x="37898" y="0"/>
                    <a:pt x="51577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1734234" cy="890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137554" y="7584857"/>
            <a:ext cx="3879026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Times New Roman Bold"/>
              </a:rPr>
              <a:t>Practical application of theoretical concepts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37379" y="7375307"/>
            <a:ext cx="3947108" cy="133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</a:pPr>
            <a:r>
              <a:rPr lang="en-US" sz="3000">
                <a:solidFill>
                  <a:srgbClr val="FFFFFF"/>
                </a:solidFill>
                <a:latin typeface="Times New Roman Bold"/>
              </a:rPr>
              <a:t>Enhancing understanding of communication protocols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93562" y="2480803"/>
            <a:ext cx="16094438" cy="2002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87731" lvl="1" indent="-393866" algn="just">
              <a:lnSpc>
                <a:spcPts val="5108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Times New Roman"/>
              </a:rPr>
              <a:t>Importance of reliable data transmission in communication networks</a:t>
            </a:r>
          </a:p>
          <a:p>
            <a:pPr marL="787731" lvl="1" indent="-393866" algn="just">
              <a:lnSpc>
                <a:spcPts val="5108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Times New Roman"/>
              </a:rPr>
              <a:t>Errors can corrupt data and cause malfunctions.</a:t>
            </a:r>
          </a:p>
          <a:p>
            <a:pPr marL="787731" lvl="1" indent="-393866" algn="just">
              <a:lnSpc>
                <a:spcPts val="5108"/>
              </a:lnSpc>
              <a:buFont typeface="Arial"/>
              <a:buChar char="•"/>
            </a:pPr>
            <a:r>
              <a:rPr lang="en-US" sz="3648">
                <a:solidFill>
                  <a:srgbClr val="FFFFFF"/>
                </a:solidFill>
                <a:latin typeface="Times New Roman"/>
              </a:rPr>
              <a:t>Need for techniques to ensure data integrity.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28700" y="1028700"/>
            <a:ext cx="951754" cy="1060450"/>
          </a:xfrm>
          <a:custGeom>
            <a:avLst/>
            <a:gdLst/>
            <a:ahLst/>
            <a:cxnLst/>
            <a:rect l="l" t="t" r="r" b="b"/>
            <a:pathLst>
              <a:path w="951754" h="1060450">
                <a:moveTo>
                  <a:pt x="0" y="0"/>
                </a:moveTo>
                <a:lnTo>
                  <a:pt x="951754" y="0"/>
                </a:lnTo>
                <a:lnTo>
                  <a:pt x="951754" y="1060450"/>
                </a:lnTo>
                <a:lnTo>
                  <a:pt x="0" y="1060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193562" y="952500"/>
            <a:ext cx="15062912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49"/>
              </a:lnSpc>
            </a:pPr>
            <a:r>
              <a:rPr lang="en-US" sz="7499">
                <a:solidFill>
                  <a:srgbClr val="000000"/>
                </a:solidFill>
                <a:latin typeface="Times New Roman Bold"/>
              </a:rPr>
              <a:t>Introduction &amp; Motivation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036971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11679529" y="5343974"/>
            <a:ext cx="0" cy="3811270"/>
          </a:xfrm>
          <a:prstGeom prst="line">
            <a:avLst/>
          </a:prstGeom>
          <a:ln w="28575" cap="flat">
            <a:solidFill>
              <a:srgbClr val="E6E6E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69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409700" y="3286574"/>
            <a:ext cx="1052311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imes New Roman Bold"/>
              </a:rPr>
              <a:t>Objectives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13259" y="6477449"/>
            <a:ext cx="3705778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imes New Roman Bold"/>
              </a:rPr>
              <a:t>To Implement live code demonstrations of error detection and correction techniques.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70701" y="5220149"/>
            <a:ext cx="1609430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imes New Roman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3259" y="5229674"/>
            <a:ext cx="1877743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imes New Roman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455816" y="5229674"/>
            <a:ext cx="1651554" cy="110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99"/>
              </a:lnSpc>
            </a:pPr>
            <a:r>
              <a:rPr lang="en-US" sz="6499">
                <a:solidFill>
                  <a:srgbClr val="F671C3"/>
                </a:solidFill>
                <a:latin typeface="Times New Roman Bold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70701" y="6477449"/>
            <a:ext cx="3906414" cy="190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imes New Roman Bold"/>
              </a:rPr>
              <a:t>To Showcase functionalities like bit stuffing, character stuffing, and IP conversions.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55816" y="6477449"/>
            <a:ext cx="3812031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432284"/>
                </a:solidFill>
                <a:latin typeface="Times New Roman Bold"/>
              </a:rPr>
              <a:t>To Provide a practical understanding of data communication principles.</a:t>
            </a: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  <a:p>
            <a:pPr algn="l">
              <a:lnSpc>
                <a:spcPts val="2999"/>
              </a:lnSpc>
            </a:pPr>
            <a:endParaRPr lang="en-US" sz="2499">
              <a:solidFill>
                <a:srgbClr val="432284"/>
              </a:solidFill>
              <a:latin typeface="Times New Roman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1904241" y="1005840"/>
            <a:ext cx="4880928" cy="3499934"/>
          </a:xfrm>
          <a:custGeom>
            <a:avLst/>
            <a:gdLst/>
            <a:ahLst/>
            <a:cxnLst/>
            <a:rect l="l" t="t" r="r" b="b"/>
            <a:pathLst>
              <a:path w="4880928" h="3499934">
                <a:moveTo>
                  <a:pt x="0" y="0"/>
                </a:moveTo>
                <a:lnTo>
                  <a:pt x="4880928" y="0"/>
                </a:lnTo>
                <a:lnTo>
                  <a:pt x="4880928" y="3499934"/>
                </a:lnTo>
                <a:lnTo>
                  <a:pt x="0" y="349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" r="-401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0066"/>
            <a:ext cx="18288000" cy="2525115"/>
            <a:chOff x="0" y="0"/>
            <a:chExt cx="4816593" cy="665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65051"/>
            </a:xfrm>
            <a:custGeom>
              <a:avLst/>
              <a:gdLst/>
              <a:ahLst/>
              <a:cxnLst/>
              <a:rect l="l" t="t" r="r" b="b"/>
              <a:pathLst>
                <a:path w="4816592" h="665051">
                  <a:moveTo>
                    <a:pt x="0" y="0"/>
                  </a:moveTo>
                  <a:lnTo>
                    <a:pt x="4816592" y="0"/>
                  </a:lnTo>
                  <a:lnTo>
                    <a:pt x="4816592" y="665051"/>
                  </a:lnTo>
                  <a:lnTo>
                    <a:pt x="0" y="665051"/>
                  </a:lnTo>
                  <a:close/>
                </a:path>
              </a:pathLst>
            </a:custGeom>
            <a:solidFill>
              <a:srgbClr val="0030C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6936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09700" y="3286574"/>
            <a:ext cx="1052311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imes New Roman Bold"/>
              </a:rPr>
              <a:t>Tools &amp; Technology</a:t>
            </a:r>
          </a:p>
        </p:txBody>
      </p:sp>
      <p:sp>
        <p:nvSpPr>
          <p:cNvPr id="6" name="Freeform 6"/>
          <p:cNvSpPr/>
          <p:nvPr/>
        </p:nvSpPr>
        <p:spPr>
          <a:xfrm>
            <a:off x="11904241" y="1005840"/>
            <a:ext cx="4880928" cy="3499934"/>
          </a:xfrm>
          <a:custGeom>
            <a:avLst/>
            <a:gdLst/>
            <a:ahLst/>
            <a:cxnLst/>
            <a:rect l="l" t="t" r="r" b="b"/>
            <a:pathLst>
              <a:path w="4880928" h="3499934">
                <a:moveTo>
                  <a:pt x="0" y="0"/>
                </a:moveTo>
                <a:lnTo>
                  <a:pt x="4880928" y="0"/>
                </a:lnTo>
                <a:lnTo>
                  <a:pt x="4880928" y="3499934"/>
                </a:lnTo>
                <a:lnTo>
                  <a:pt x="0" y="3499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48" r="-40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061987" y="5105400"/>
            <a:ext cx="1628829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sz="3000">
                <a:solidFill>
                  <a:srgbClr val="000000"/>
                </a:solidFill>
                <a:latin typeface="Times New Roman Bold"/>
              </a:rPr>
              <a:t>Programming Language: Java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61987" y="5862309"/>
            <a:ext cx="485341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imes New Roman Bold"/>
              </a:rPr>
              <a:t>GUI Framework: Java Swing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61987" y="6634233"/>
            <a:ext cx="1232101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Times New Roman Bold"/>
              </a:rPr>
              <a:t>Development Environment: Visual Studio Code (with Java Extension Pack)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3090979" y="5143500"/>
            <a:ext cx="465573" cy="465573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090979" y="5892036"/>
            <a:ext cx="465573" cy="465573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090979" y="6672333"/>
            <a:ext cx="465573" cy="465573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DF71F6"/>
            </a:solid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110388"/>
            <a:ext cx="979625" cy="979625"/>
          </a:xfrm>
          <a:custGeom>
            <a:avLst/>
            <a:gdLst/>
            <a:ahLst/>
            <a:cxnLst/>
            <a:rect l="l" t="t" r="r" b="b"/>
            <a:pathLst>
              <a:path w="979625" h="979625">
                <a:moveTo>
                  <a:pt x="0" y="0"/>
                </a:moveTo>
                <a:lnTo>
                  <a:pt x="979625" y="0"/>
                </a:lnTo>
                <a:lnTo>
                  <a:pt x="979625" y="979624"/>
                </a:lnTo>
                <a:lnTo>
                  <a:pt x="0" y="97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196799" y="952500"/>
            <a:ext cx="6716339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0"/>
              </a:lnSpc>
            </a:pPr>
            <a:r>
              <a:rPr lang="en-US" sz="7500">
                <a:solidFill>
                  <a:srgbClr val="000000"/>
                </a:solidFill>
                <a:latin typeface="Times New Roman Bold"/>
              </a:rPr>
              <a:t>Methodology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4195686" y="3164269"/>
            <a:ext cx="11158647" cy="6094031"/>
            <a:chOff x="0" y="0"/>
            <a:chExt cx="14878196" cy="8125375"/>
          </a:xfrm>
        </p:grpSpPr>
        <p:sp>
          <p:nvSpPr>
            <p:cNvPr id="5" name="TextBox 5"/>
            <p:cNvSpPr txBox="1"/>
            <p:nvPr/>
          </p:nvSpPr>
          <p:spPr>
            <a:xfrm rot="-10800000">
              <a:off x="0" y="344718"/>
              <a:ext cx="2908556" cy="4617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89"/>
                </a:lnSpc>
              </a:pPr>
              <a:r>
                <a:rPr lang="en-US" sz="2289">
                  <a:solidFill>
                    <a:srgbClr val="FFFFFF"/>
                  </a:solidFill>
                  <a:latin typeface="Times New Roman Bold"/>
                </a:rPr>
                <a:t>Home </a:t>
              </a:r>
            </a:p>
          </p:txBody>
        </p:sp>
        <p:sp>
          <p:nvSpPr>
            <p:cNvPr id="6" name="AutoShape 6"/>
            <p:cNvSpPr/>
            <p:nvPr/>
          </p:nvSpPr>
          <p:spPr>
            <a:xfrm flipH="1" flipV="1">
              <a:off x="6270694" y="1966657"/>
              <a:ext cx="0" cy="313076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5037476" y="1966657"/>
              <a:ext cx="2466437" cy="1055306"/>
              <a:chOff x="0" y="0"/>
              <a:chExt cx="1104886" cy="472744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5163872" y="2279733"/>
              <a:ext cx="2213643" cy="4291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11"/>
                </a:lnSpc>
              </a:pPr>
              <a:r>
                <a:rPr lang="en-US" sz="2111">
                  <a:solidFill>
                    <a:srgbClr val="FFFFFF"/>
                  </a:solidFill>
                  <a:latin typeface="Times New Roman Bold"/>
                </a:rPr>
                <a:t>Select Option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6259667" y="1084211"/>
              <a:ext cx="6901" cy="882446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flipV="1">
              <a:off x="9825732" y="1966657"/>
              <a:ext cx="0" cy="72928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7984961" y="1966657"/>
              <a:ext cx="3681543" cy="3070383"/>
              <a:chOff x="0" y="0"/>
              <a:chExt cx="1594666" cy="132994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594666" cy="1329941"/>
              </a:xfrm>
              <a:custGeom>
                <a:avLst/>
                <a:gdLst/>
                <a:ahLst/>
                <a:cxnLst/>
                <a:rect l="l" t="t" r="r" b="b"/>
                <a:pathLst>
                  <a:path w="1594666" h="1329941">
                    <a:moveTo>
                      <a:pt x="56077" y="0"/>
                    </a:moveTo>
                    <a:lnTo>
                      <a:pt x="1538589" y="0"/>
                    </a:lnTo>
                    <a:cubicBezTo>
                      <a:pt x="1569559" y="0"/>
                      <a:pt x="1594666" y="25107"/>
                      <a:pt x="1594666" y="56077"/>
                    </a:cubicBezTo>
                    <a:lnTo>
                      <a:pt x="1594666" y="1273864"/>
                    </a:lnTo>
                    <a:cubicBezTo>
                      <a:pt x="1594666" y="1288737"/>
                      <a:pt x="1588758" y="1303000"/>
                      <a:pt x="1578241" y="1313517"/>
                    </a:cubicBezTo>
                    <a:cubicBezTo>
                      <a:pt x="1567725" y="1324033"/>
                      <a:pt x="1553461" y="1329941"/>
                      <a:pt x="1538589" y="1329941"/>
                    </a:cubicBezTo>
                    <a:lnTo>
                      <a:pt x="56077" y="1329941"/>
                    </a:lnTo>
                    <a:cubicBezTo>
                      <a:pt x="25107" y="1329941"/>
                      <a:pt x="0" y="1304835"/>
                      <a:pt x="0" y="1273864"/>
                    </a:cubicBezTo>
                    <a:lnTo>
                      <a:pt x="0" y="56077"/>
                    </a:lnTo>
                    <a:cubicBezTo>
                      <a:pt x="0" y="25107"/>
                      <a:pt x="25107" y="0"/>
                      <a:pt x="56077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594666" cy="1358516"/>
              </a:xfrm>
              <a:prstGeom prst="rect">
                <a:avLst/>
              </a:prstGeom>
            </p:spPr>
            <p:txBody>
              <a:bodyPr lIns="262689" tIns="262689" rIns="262689" bIns="262689" rtlCol="0" anchor="ctr"/>
              <a:lstStyle/>
              <a:p>
                <a:pPr algn="ctr">
                  <a:lnSpc>
                    <a:spcPts val="1799"/>
                  </a:lnSpc>
                </a:pPr>
                <a:r>
                  <a:rPr lang="en-US" sz="1499">
                    <a:solidFill>
                      <a:srgbClr val="FFFFFF"/>
                    </a:solidFill>
                    <a:latin typeface="Times New Roman"/>
                  </a:rPr>
                  <a:t>   </a:t>
                </a: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7984961" y="2039585"/>
              <a:ext cx="3681543" cy="2924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14743" lvl="1" indent="-157371" algn="l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Bit Stuffing</a:t>
              </a:r>
            </a:p>
            <a:p>
              <a:pPr marL="314743" lvl="1" indent="-157371" algn="l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Bit De-stuffing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Character Stuffing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Character de-stuffing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Dotted decimal to Binary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Binary to dotted Decimal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IP Information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IPv4 to IPv6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Parity Check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Hamming Encode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Hamming Decode</a:t>
              </a:r>
            </a:p>
            <a:p>
              <a:pPr marL="314743" lvl="1" indent="-157371" algn="just">
                <a:lnSpc>
                  <a:spcPts val="1457"/>
                </a:lnSpc>
                <a:buAutoNum type="arabicPeriod"/>
              </a:pPr>
              <a:r>
                <a:rPr lang="en-US" sz="1457">
                  <a:solidFill>
                    <a:srgbClr val="FFFFFF"/>
                  </a:solidFill>
                  <a:latin typeface="Times New Roman Bold"/>
                </a:rPr>
                <a:t> Error Detection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7503912" y="2494310"/>
              <a:ext cx="481048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8"/>
            <p:cNvSpPr/>
            <p:nvPr/>
          </p:nvSpPr>
          <p:spPr>
            <a:xfrm flipH="1">
              <a:off x="4871212" y="3501849"/>
              <a:ext cx="3113749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2404775" y="2974196"/>
              <a:ext cx="2466437" cy="1055306"/>
              <a:chOff x="0" y="0"/>
              <a:chExt cx="1104886" cy="4727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2828277" y="3236313"/>
              <a:ext cx="1619432" cy="49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52"/>
                </a:lnSpc>
              </a:pPr>
              <a:r>
                <a:rPr lang="en-US" sz="2452">
                  <a:solidFill>
                    <a:srgbClr val="FFFFFF"/>
                  </a:solidFill>
                  <a:latin typeface="Times New Roman Bold"/>
                </a:rPr>
                <a:t>Input</a:t>
              </a:r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12411760" y="2957860"/>
              <a:ext cx="2466437" cy="1055306"/>
              <a:chOff x="0" y="0"/>
              <a:chExt cx="1104886" cy="47274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2882708" y="3154358"/>
              <a:ext cx="1486439" cy="6623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9"/>
                </a:lnSpc>
              </a:pPr>
              <a:r>
                <a:rPr lang="en-US" sz="3259">
                  <a:solidFill>
                    <a:srgbClr val="FFFFFF"/>
                  </a:solidFill>
                  <a:latin typeface="Times New Roman Bold"/>
                </a:rPr>
                <a:t>Flag</a:t>
              </a:r>
            </a:p>
          </p:txBody>
        </p:sp>
        <p:sp>
          <p:nvSpPr>
            <p:cNvPr id="27" name="AutoShape 27"/>
            <p:cNvSpPr/>
            <p:nvPr/>
          </p:nvSpPr>
          <p:spPr>
            <a:xfrm flipV="1">
              <a:off x="11666504" y="3485513"/>
              <a:ext cx="745256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2908556" y="575608"/>
              <a:ext cx="2128919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9" name="Group 29"/>
            <p:cNvGrpSpPr/>
            <p:nvPr/>
          </p:nvGrpSpPr>
          <p:grpSpPr>
            <a:xfrm rot="-27034">
              <a:off x="9926272" y="9682"/>
              <a:ext cx="2466437" cy="1055224"/>
              <a:chOff x="0" y="0"/>
              <a:chExt cx="1104886" cy="472707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104886" cy="472707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07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03"/>
                    </a:lnTo>
                    <a:cubicBezTo>
                      <a:pt x="1104886" y="411203"/>
                      <a:pt x="1096068" y="432493"/>
                      <a:pt x="1080370" y="448191"/>
                    </a:cubicBezTo>
                    <a:cubicBezTo>
                      <a:pt x="1064672" y="463888"/>
                      <a:pt x="1043382" y="472707"/>
                      <a:pt x="1021182" y="472707"/>
                    </a:cubicBezTo>
                    <a:lnTo>
                      <a:pt x="83704" y="472707"/>
                    </a:lnTo>
                    <a:cubicBezTo>
                      <a:pt x="61504" y="472707"/>
                      <a:pt x="40214" y="463888"/>
                      <a:pt x="24516" y="448191"/>
                    </a:cubicBezTo>
                    <a:cubicBezTo>
                      <a:pt x="8819" y="432493"/>
                      <a:pt x="0" y="411203"/>
                      <a:pt x="0" y="389003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FF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1104886" cy="510807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32" name="TextBox 32"/>
            <p:cNvSpPr txBox="1"/>
            <p:nvPr/>
          </p:nvSpPr>
          <p:spPr>
            <a:xfrm rot="-27034">
              <a:off x="10234543" y="209800"/>
              <a:ext cx="1849828" cy="6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7"/>
                </a:lnSpc>
              </a:pPr>
              <a:r>
                <a:rPr lang="en-US" sz="3087">
                  <a:solidFill>
                    <a:srgbClr val="FFFFFF"/>
                  </a:solidFill>
                  <a:latin typeface="Times New Roman Bold"/>
                </a:rPr>
                <a:t>Reset</a:t>
              </a:r>
            </a:p>
          </p:txBody>
        </p:sp>
        <p:sp>
          <p:nvSpPr>
            <p:cNvPr id="33" name="AutoShape 33"/>
            <p:cNvSpPr/>
            <p:nvPr/>
          </p:nvSpPr>
          <p:spPr>
            <a:xfrm flipH="1">
              <a:off x="3637994" y="4029502"/>
              <a:ext cx="0" cy="2177745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4" name="Group 34"/>
            <p:cNvGrpSpPr/>
            <p:nvPr/>
          </p:nvGrpSpPr>
          <p:grpSpPr>
            <a:xfrm>
              <a:off x="6751742" y="5679594"/>
              <a:ext cx="2466437" cy="1055306"/>
              <a:chOff x="0" y="0"/>
              <a:chExt cx="1104886" cy="47274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BF63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6973245" y="5929891"/>
              <a:ext cx="2023432" cy="54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6"/>
                </a:lnSpc>
              </a:pPr>
              <a:r>
                <a:rPr lang="en-US" sz="2636">
                  <a:solidFill>
                    <a:srgbClr val="FFFFFF"/>
                  </a:solidFill>
                  <a:latin typeface="Times New Roman Bold"/>
                </a:rPr>
                <a:t>Perform</a:t>
              </a: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3637994" y="6207247"/>
              <a:ext cx="3113749" cy="16336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AutoShape 39"/>
            <p:cNvSpPr/>
            <p:nvPr/>
          </p:nvSpPr>
          <p:spPr>
            <a:xfrm flipH="1">
              <a:off x="9181112" y="6223583"/>
              <a:ext cx="4463866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AutoShape 40"/>
            <p:cNvSpPr/>
            <p:nvPr/>
          </p:nvSpPr>
          <p:spPr>
            <a:xfrm flipH="1">
              <a:off x="13644978" y="4013166"/>
              <a:ext cx="0" cy="2210418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" name="Group 41"/>
            <p:cNvGrpSpPr/>
            <p:nvPr/>
          </p:nvGrpSpPr>
          <p:grpSpPr>
            <a:xfrm>
              <a:off x="10548764" y="7070069"/>
              <a:ext cx="2466437" cy="1055306"/>
              <a:chOff x="0" y="0"/>
              <a:chExt cx="1104886" cy="47274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0770266" y="7320366"/>
              <a:ext cx="2023432" cy="5451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36"/>
                </a:lnSpc>
              </a:pPr>
              <a:r>
                <a:rPr lang="en-US" sz="2636">
                  <a:solidFill>
                    <a:srgbClr val="FFFFFF"/>
                  </a:solidFill>
                  <a:latin typeface="Times New Roman Bold"/>
                </a:rPr>
                <a:t>Output</a:t>
              </a:r>
            </a:p>
          </p:txBody>
        </p:sp>
        <p:sp>
          <p:nvSpPr>
            <p:cNvPr id="45" name="AutoShape 45"/>
            <p:cNvSpPr/>
            <p:nvPr/>
          </p:nvSpPr>
          <p:spPr>
            <a:xfrm>
              <a:off x="7984961" y="6734900"/>
              <a:ext cx="2563803" cy="862822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" name="Group 46"/>
            <p:cNvGrpSpPr/>
            <p:nvPr/>
          </p:nvGrpSpPr>
          <p:grpSpPr>
            <a:xfrm>
              <a:off x="442120" y="47955"/>
              <a:ext cx="2466437" cy="1055306"/>
              <a:chOff x="0" y="0"/>
              <a:chExt cx="1104886" cy="472744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104886" cy="472744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44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40"/>
                    </a:lnTo>
                    <a:cubicBezTo>
                      <a:pt x="1104886" y="411240"/>
                      <a:pt x="1096068" y="432530"/>
                      <a:pt x="1080370" y="448228"/>
                    </a:cubicBezTo>
                    <a:cubicBezTo>
                      <a:pt x="1064672" y="463925"/>
                      <a:pt x="1043382" y="472744"/>
                      <a:pt x="1021182" y="472744"/>
                    </a:cubicBezTo>
                    <a:lnTo>
                      <a:pt x="83704" y="472744"/>
                    </a:lnTo>
                    <a:cubicBezTo>
                      <a:pt x="61504" y="472744"/>
                      <a:pt x="40214" y="463925"/>
                      <a:pt x="24516" y="448228"/>
                    </a:cubicBezTo>
                    <a:cubicBezTo>
                      <a:pt x="8819" y="432530"/>
                      <a:pt x="0" y="411240"/>
                      <a:pt x="0" y="389040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5757">
                      <a:alpha val="100000"/>
                    </a:srgbClr>
                  </a:gs>
                  <a:gs pos="100000">
                    <a:srgbClr val="8C52FF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TextBox 48"/>
              <p:cNvSpPr txBox="1"/>
              <p:nvPr/>
            </p:nvSpPr>
            <p:spPr>
              <a:xfrm>
                <a:off x="0" y="-38100"/>
                <a:ext cx="1104886" cy="510844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49" name="TextBox 49"/>
            <p:cNvSpPr txBox="1"/>
            <p:nvPr/>
          </p:nvSpPr>
          <p:spPr>
            <a:xfrm>
              <a:off x="750424" y="248073"/>
              <a:ext cx="1849828" cy="636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7"/>
                </a:lnSpc>
              </a:pPr>
              <a:r>
                <a:rPr lang="en-US" sz="3087">
                  <a:solidFill>
                    <a:srgbClr val="FFFFFF"/>
                  </a:solidFill>
                  <a:latin typeface="Times New Roman Bold"/>
                </a:rPr>
                <a:t>Run</a:t>
              </a:r>
            </a:p>
          </p:txBody>
        </p:sp>
        <p:grpSp>
          <p:nvGrpSpPr>
            <p:cNvPr id="50" name="Group 50"/>
            <p:cNvGrpSpPr/>
            <p:nvPr/>
          </p:nvGrpSpPr>
          <p:grpSpPr>
            <a:xfrm>
              <a:off x="5037476" y="48037"/>
              <a:ext cx="2466437" cy="1055224"/>
              <a:chOff x="0" y="0"/>
              <a:chExt cx="1104886" cy="472707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1104886" cy="472707"/>
              </a:xfrm>
              <a:custGeom>
                <a:avLst/>
                <a:gdLst/>
                <a:ahLst/>
                <a:cxnLst/>
                <a:rect l="l" t="t" r="r" b="b"/>
                <a:pathLst>
                  <a:path w="1104886" h="472707">
                    <a:moveTo>
                      <a:pt x="83704" y="0"/>
                    </a:moveTo>
                    <a:lnTo>
                      <a:pt x="1021182" y="0"/>
                    </a:lnTo>
                    <a:cubicBezTo>
                      <a:pt x="1067411" y="0"/>
                      <a:pt x="1104886" y="37476"/>
                      <a:pt x="1104886" y="83704"/>
                    </a:cubicBezTo>
                    <a:lnTo>
                      <a:pt x="1104886" y="389003"/>
                    </a:lnTo>
                    <a:cubicBezTo>
                      <a:pt x="1104886" y="411203"/>
                      <a:pt x="1096068" y="432493"/>
                      <a:pt x="1080370" y="448191"/>
                    </a:cubicBezTo>
                    <a:cubicBezTo>
                      <a:pt x="1064672" y="463888"/>
                      <a:pt x="1043382" y="472707"/>
                      <a:pt x="1021182" y="472707"/>
                    </a:cubicBezTo>
                    <a:lnTo>
                      <a:pt x="83704" y="472707"/>
                    </a:lnTo>
                    <a:cubicBezTo>
                      <a:pt x="61504" y="472707"/>
                      <a:pt x="40214" y="463888"/>
                      <a:pt x="24516" y="448191"/>
                    </a:cubicBezTo>
                    <a:cubicBezTo>
                      <a:pt x="8819" y="432493"/>
                      <a:pt x="0" y="411203"/>
                      <a:pt x="0" y="389003"/>
                    </a:cubicBezTo>
                    <a:lnTo>
                      <a:pt x="0" y="83704"/>
                    </a:lnTo>
                    <a:cubicBezTo>
                      <a:pt x="0" y="61504"/>
                      <a:pt x="8819" y="40214"/>
                      <a:pt x="24516" y="24516"/>
                    </a:cubicBezTo>
                    <a:cubicBezTo>
                      <a:pt x="40214" y="8819"/>
                      <a:pt x="61504" y="0"/>
                      <a:pt x="83704" y="0"/>
                    </a:cubicBezTo>
                    <a:close/>
                  </a:path>
                </a:pathLst>
              </a:custGeom>
              <a:solidFill>
                <a:srgbClr val="0030C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0" y="-38100"/>
                <a:ext cx="1104886" cy="510807"/>
              </a:xfrm>
              <a:prstGeom prst="rect">
                <a:avLst/>
              </a:prstGeom>
            </p:spPr>
            <p:txBody>
              <a:bodyPr lIns="254000" tIns="254000" rIns="254000" bIns="254000" rtlCol="0" anchor="ctr"/>
              <a:lstStyle/>
              <a:p>
                <a:pPr algn="ctr">
                  <a:lnSpc>
                    <a:spcPts val="180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5345780" y="248156"/>
              <a:ext cx="1849828" cy="636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87"/>
                </a:lnSpc>
              </a:pPr>
              <a:r>
                <a:rPr lang="en-US" sz="3087">
                  <a:solidFill>
                    <a:srgbClr val="FFFFFF"/>
                  </a:solidFill>
                  <a:latin typeface="Times New Roman Bold"/>
                </a:rPr>
                <a:t>Home</a:t>
              </a:r>
            </a:p>
          </p:txBody>
        </p:sp>
        <p:sp>
          <p:nvSpPr>
            <p:cNvPr id="54" name="AutoShape 54"/>
            <p:cNvSpPr/>
            <p:nvPr/>
          </p:nvSpPr>
          <p:spPr>
            <a:xfrm flipH="1" flipV="1">
              <a:off x="7503875" y="546991"/>
              <a:ext cx="2422435" cy="0"/>
            </a:xfrm>
            <a:prstGeom prst="line">
              <a:avLst/>
            </a:prstGeom>
            <a:ln w="38100" cap="rnd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76480" y="3059398"/>
            <a:ext cx="14511520" cy="7227602"/>
            <a:chOff x="0" y="0"/>
            <a:chExt cx="2019982" cy="10060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9982" cy="1006071"/>
            </a:xfrm>
            <a:custGeom>
              <a:avLst/>
              <a:gdLst/>
              <a:ahLst/>
              <a:cxnLst/>
              <a:rect l="l" t="t" r="r" b="b"/>
              <a:pathLst>
                <a:path w="2019982" h="1006071">
                  <a:moveTo>
                    <a:pt x="12271" y="0"/>
                  </a:moveTo>
                  <a:lnTo>
                    <a:pt x="2007711" y="0"/>
                  </a:lnTo>
                  <a:cubicBezTo>
                    <a:pt x="2014488" y="0"/>
                    <a:pt x="2019982" y="5494"/>
                    <a:pt x="2019982" y="12271"/>
                  </a:cubicBezTo>
                  <a:lnTo>
                    <a:pt x="2019982" y="993801"/>
                  </a:lnTo>
                  <a:cubicBezTo>
                    <a:pt x="2019982" y="1000577"/>
                    <a:pt x="2014488" y="1006071"/>
                    <a:pt x="2007711" y="1006071"/>
                  </a:cubicBezTo>
                  <a:lnTo>
                    <a:pt x="12271" y="1006071"/>
                  </a:lnTo>
                  <a:cubicBezTo>
                    <a:pt x="9016" y="1006071"/>
                    <a:pt x="5895" y="1004778"/>
                    <a:pt x="3594" y="1002477"/>
                  </a:cubicBezTo>
                  <a:cubicBezTo>
                    <a:pt x="1293" y="1000176"/>
                    <a:pt x="0" y="997055"/>
                    <a:pt x="0" y="993801"/>
                  </a:cubicBezTo>
                  <a:lnTo>
                    <a:pt x="0" y="12271"/>
                  </a:lnTo>
                  <a:cubicBezTo>
                    <a:pt x="0" y="9016"/>
                    <a:pt x="1293" y="5895"/>
                    <a:pt x="3594" y="3594"/>
                  </a:cubicBezTo>
                  <a:cubicBezTo>
                    <a:pt x="5895" y="1293"/>
                    <a:pt x="9016" y="0"/>
                    <a:pt x="12271" y="0"/>
                  </a:cubicBezTo>
                  <a:close/>
                </a:path>
              </a:pathLst>
            </a:custGeom>
            <a:blipFill>
              <a:blip r:embed="rId2"/>
              <a:stretch>
                <a:fillRect t="-5214" b="-521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-25704" y="8278889"/>
            <a:ext cx="3204433" cy="2008111"/>
          </a:xfrm>
          <a:custGeom>
            <a:avLst/>
            <a:gdLst/>
            <a:ahLst/>
            <a:cxnLst/>
            <a:rect l="l" t="t" r="r" b="b"/>
            <a:pathLst>
              <a:path w="3204433" h="2008111">
                <a:moveTo>
                  <a:pt x="0" y="0"/>
                </a:moveTo>
                <a:lnTo>
                  <a:pt x="3204433" y="0"/>
                </a:lnTo>
                <a:lnTo>
                  <a:pt x="3204433" y="2008111"/>
                </a:lnTo>
                <a:lnTo>
                  <a:pt x="0" y="2008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28700" y="1028700"/>
            <a:ext cx="1149217" cy="1119051"/>
          </a:xfrm>
          <a:custGeom>
            <a:avLst/>
            <a:gdLst/>
            <a:ahLst/>
            <a:cxnLst/>
            <a:rect l="l" t="t" r="r" b="b"/>
            <a:pathLst>
              <a:path w="1149217" h="1119051">
                <a:moveTo>
                  <a:pt x="0" y="0"/>
                </a:moveTo>
                <a:lnTo>
                  <a:pt x="1149217" y="0"/>
                </a:lnTo>
                <a:lnTo>
                  <a:pt x="1149217" y="1119051"/>
                </a:lnTo>
                <a:lnTo>
                  <a:pt x="0" y="11190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11178" y="2024393"/>
            <a:ext cx="4842125" cy="1035004"/>
          </a:xfrm>
          <a:custGeom>
            <a:avLst/>
            <a:gdLst/>
            <a:ahLst/>
            <a:cxnLst/>
            <a:rect l="l" t="t" r="r" b="b"/>
            <a:pathLst>
              <a:path w="4842125" h="1035004">
                <a:moveTo>
                  <a:pt x="0" y="0"/>
                </a:moveTo>
                <a:lnTo>
                  <a:pt x="4842125" y="0"/>
                </a:lnTo>
                <a:lnTo>
                  <a:pt x="4842125" y="1035005"/>
                </a:lnTo>
                <a:lnTo>
                  <a:pt x="0" y="10350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05612" y="962025"/>
            <a:ext cx="7665010" cy="1179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77"/>
              </a:lnSpc>
              <a:spcBef>
                <a:spcPct val="0"/>
              </a:spcBef>
            </a:pPr>
            <a:r>
              <a:rPr lang="en-US" sz="7342">
                <a:solidFill>
                  <a:srgbClr val="000000"/>
                </a:solidFill>
                <a:latin typeface="Times New Roman Bold"/>
              </a:rPr>
              <a:t>Result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15681" y="2256145"/>
            <a:ext cx="3285919" cy="514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Canva Sans Bold"/>
              </a:rPr>
              <a:t>Figure 01: Home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428</Words>
  <Application>Microsoft Office PowerPoint</Application>
  <PresentationFormat>Custom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Canva Sans Bold</vt:lpstr>
      <vt:lpstr>Tex Gyre Termes Bold</vt:lpstr>
      <vt:lpstr>Poppins</vt:lpstr>
      <vt:lpstr>Times New Roman Bold</vt:lpstr>
      <vt:lpstr>Open Sans</vt:lpstr>
      <vt:lpstr>Arial</vt:lpstr>
      <vt:lpstr>Times New Roman</vt:lpstr>
      <vt:lpstr>Poppins Bold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BDCLCI</dc:title>
  <cp:lastModifiedBy>Md. Mahim Hossain</cp:lastModifiedBy>
  <cp:revision>2</cp:revision>
  <dcterms:created xsi:type="dcterms:W3CDTF">2006-08-16T00:00:00Z</dcterms:created>
  <dcterms:modified xsi:type="dcterms:W3CDTF">2025-02-26T17:21:21Z</dcterms:modified>
  <dc:identifier>DAGHSpHji7Y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2025-02-26T17:21:06Z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1a700325-88c7-4ef7-a9a9-1afa0d527d02</vt:lpwstr>
  </property>
  <property fmtid="{D5CDD505-2E9C-101B-9397-08002B2CF9AE}" pid="7" name="MSIP_Label_defa4170-0d19-0005-0004-bc88714345d2_ActionId">
    <vt:lpwstr>405eea2d-c82f-43e4-973a-3044effdb758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